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7" r:id="rId5"/>
    <p:sldId id="272" r:id="rId6"/>
    <p:sldId id="275" r:id="rId7"/>
    <p:sldId id="268" r:id="rId8"/>
    <p:sldId id="269" r:id="rId9"/>
    <p:sldId id="270" r:id="rId10"/>
    <p:sldId id="279" r:id="rId11"/>
    <p:sldId id="281" r:id="rId12"/>
    <p:sldId id="282" r:id="rId13"/>
    <p:sldId id="280" r:id="rId14"/>
    <p:sldId id="284" r:id="rId15"/>
    <p:sldId id="277" r:id="rId16"/>
    <p:sldId id="287" r:id="rId17"/>
    <p:sldId id="285" r:id="rId18"/>
    <p:sldId id="286" r:id="rId19"/>
    <p:sldId id="273" r:id="rId20"/>
    <p:sldId id="274" r:id="rId21"/>
    <p:sldId id="278" r:id="rId22"/>
    <p:sldId id="28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C7F5"/>
    <a:srgbClr val="B2A7F7"/>
    <a:srgbClr val="FBDAC5"/>
    <a:srgbClr val="FAC6F4"/>
    <a:srgbClr val="D1ADE1"/>
    <a:srgbClr val="FFFF99"/>
    <a:srgbClr val="9EFF01"/>
    <a:srgbClr val="0CF422"/>
    <a:srgbClr val="EFEF41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6" autoAdjust="0"/>
    <p:restoredTop sz="91359" autoAdjust="0"/>
  </p:normalViewPr>
  <p:slideViewPr>
    <p:cSldViewPr snapToGrid="0">
      <p:cViewPr varScale="1">
        <p:scale>
          <a:sx n="106" d="100"/>
          <a:sy n="106" d="100"/>
        </p:scale>
        <p:origin x="816" y="10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2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BED2D-5124-4664-80AA-41C5BA90052D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4AA11-04BB-45EA-A39D-04E7F41AE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250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4AA11-04BB-45EA-A39D-04E7F41AE1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71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형태소 분석기를 거친 데이터를 시각화하기 위해 </a:t>
            </a:r>
            <a:r>
              <a:rPr lang="ko-KR" altLang="en-US" dirty="0" err="1" smtClean="0"/>
              <a:t>웹서비스</a:t>
            </a:r>
            <a:r>
              <a:rPr lang="ko-KR" altLang="en-US" dirty="0" smtClean="0"/>
              <a:t> 방식을 사용하기로 결정했습니다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이에 스프링 프레임워크를 이용하여 </a:t>
            </a:r>
            <a:r>
              <a:rPr lang="ko-KR" altLang="en-US" dirty="0" err="1" smtClean="0"/>
              <a:t>웹서버를</a:t>
            </a:r>
            <a:r>
              <a:rPr lang="ko-KR" altLang="en-US" dirty="0" smtClean="0"/>
              <a:t> 구축했습니다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177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데이터베이스은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ko-KR" altLang="en-US" dirty="0" smtClean="0"/>
              <a:t>인 통해 정제된 텍스트 데이터를 적재하였습니다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8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클라이언트 단은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부트스트랩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html </a:t>
            </a:r>
            <a:r>
              <a:rPr lang="ko-KR" altLang="en-US" baseline="0" dirty="0" smtClean="0"/>
              <a:t>사용하여 </a:t>
            </a:r>
            <a:r>
              <a:rPr lang="ko-KR" altLang="en-US" baseline="0" dirty="0" err="1" smtClean="0"/>
              <a:t>반응형</a:t>
            </a:r>
            <a:r>
              <a:rPr lang="ko-KR" altLang="en-US" baseline="0" dirty="0" smtClean="0"/>
              <a:t> 웹을 만들어 </a:t>
            </a:r>
            <a:r>
              <a:rPr lang="ko-KR" altLang="en-US" baseline="0" dirty="0" err="1" smtClean="0"/>
              <a:t>모바일이던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던 </a:t>
            </a:r>
            <a:r>
              <a:rPr lang="ko-KR" altLang="en-US" baseline="0" dirty="0" err="1" smtClean="0"/>
              <a:t>태블릿이던</a:t>
            </a:r>
            <a:r>
              <a:rPr lang="ko-KR" altLang="en-US" baseline="0" dirty="0" smtClean="0"/>
              <a:t> 플랫폼에 </a:t>
            </a:r>
            <a:r>
              <a:rPr lang="ko-KR" altLang="en-US" baseline="0" dirty="0" err="1" smtClean="0"/>
              <a:t>구애받지</a:t>
            </a:r>
            <a:r>
              <a:rPr lang="ko-KR" altLang="en-US" baseline="0" dirty="0" smtClean="0"/>
              <a:t> 않고 워드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및 데이터 시각화를 제공하고 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이러한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분석기 시스템을 활용하여 </a:t>
            </a:r>
            <a:r>
              <a:rPr lang="ko-KR" altLang="en-US" dirty="0" err="1" smtClean="0"/>
              <a:t>일정기간동안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sns</a:t>
            </a:r>
            <a:r>
              <a:rPr lang="ko-KR" altLang="en-US" dirty="0" smtClean="0"/>
              <a:t>상의 데이터를 </a:t>
            </a:r>
            <a:r>
              <a:rPr lang="ko-KR" altLang="en-US" dirty="0" err="1" smtClean="0"/>
              <a:t>통계내어</a:t>
            </a:r>
            <a:r>
              <a:rPr lang="ko-KR" altLang="en-US" dirty="0" smtClean="0"/>
              <a:t> 시각화 </a:t>
            </a:r>
            <a:r>
              <a:rPr lang="ko-KR" altLang="en-US" dirty="0" err="1" smtClean="0"/>
              <a:t>한것에</a:t>
            </a:r>
            <a:r>
              <a:rPr lang="ko-KR" altLang="en-US" dirty="0" smtClean="0"/>
              <a:t> 그쳤지만 데이터 원천 소스를 바꾼다면 다음과 같은 기대효과가 있을 것이라 생각합니다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76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47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47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분석 시스템을 이와 같이 활용할 예정입니다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그건 바로 범죄 예상 솔루션인데요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사진을 보시면 공공데이터 </a:t>
            </a:r>
            <a:r>
              <a:rPr lang="ko-KR" altLang="en-US" dirty="0" err="1" smtClean="0"/>
              <a:t>포털에</a:t>
            </a:r>
            <a:r>
              <a:rPr lang="ko-KR" altLang="en-US" dirty="0" smtClean="0"/>
              <a:t> 범죄에 관련된 </a:t>
            </a:r>
            <a:r>
              <a:rPr lang="ko-KR" altLang="en-US" dirty="0" err="1" smtClean="0"/>
              <a:t>데이터셋이</a:t>
            </a:r>
            <a:r>
              <a:rPr lang="ko-KR" altLang="en-US" dirty="0" smtClean="0"/>
              <a:t> 많이 개방되어있습니다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이러한 공공데이터와 </a:t>
            </a:r>
            <a:r>
              <a:rPr lang="en-US" altLang="ko-KR" dirty="0" err="1" smtClean="0"/>
              <a:t>sns</a:t>
            </a:r>
            <a:r>
              <a:rPr lang="ko-KR" altLang="en-US" dirty="0" err="1" smtClean="0"/>
              <a:t>데아터를</a:t>
            </a:r>
            <a:r>
              <a:rPr lang="ko-KR" altLang="en-US" dirty="0" smtClean="0"/>
              <a:t> 연계하여 범죄 예방 솔루션을 개발할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범죄 예방 솔루션이란 경찰 측면에서는 업무 협약을 통하여 순찰경로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예상 범죄 지역 등을 웹을 통하여 제공하고</a:t>
            </a:r>
            <a:endParaRPr lang="en-US" altLang="ko-KR" dirty="0" smtClean="0"/>
          </a:p>
          <a:p>
            <a:r>
              <a:rPr lang="ko-KR" altLang="en-US" dirty="0" smtClean="0"/>
              <a:t>민간인 측면에서는 우발 범죄 지역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시간대 등에 대한 정보를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통하여 제공하도록 하는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089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마우스 컴퓨터 </a:t>
            </a:r>
            <a:r>
              <a:rPr lang="en-US" altLang="ko-KR" dirty="0" smtClean="0"/>
              <a:t>4</a:t>
            </a:r>
            <a:r>
              <a:rPr lang="ko-KR" altLang="en-US" dirty="0" smtClean="0"/>
              <a:t>대에 </a:t>
            </a:r>
            <a:r>
              <a:rPr lang="ko-KR" altLang="en-US" dirty="0" err="1" smtClean="0"/>
              <a:t>리눅스를</a:t>
            </a:r>
            <a:r>
              <a:rPr lang="ko-KR" altLang="en-US" dirty="0" smtClean="0"/>
              <a:t> 설치하고 </a:t>
            </a:r>
            <a:r>
              <a:rPr lang="ko-KR" altLang="en-US" dirty="0" err="1" smtClean="0"/>
              <a:t>하둡에코시스템을</a:t>
            </a:r>
            <a:r>
              <a:rPr lang="ko-KR" altLang="en-US" dirty="0" smtClean="0"/>
              <a:t> 구축하여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상의 데이터를 분산저장 및 처리하였습니다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형태소 분석기를 통해</a:t>
            </a:r>
            <a:r>
              <a:rPr lang="ko-KR" altLang="en-US" baseline="0" dirty="0" smtClean="0"/>
              <a:t> 자연어 처리 및 </a:t>
            </a:r>
            <a:r>
              <a:rPr lang="ko-KR" altLang="en-US" baseline="0" dirty="0" err="1" smtClean="0"/>
              <a:t>워드카운팅을</a:t>
            </a:r>
            <a:r>
              <a:rPr lang="ko-KR" altLang="en-US" baseline="0" dirty="0" smtClean="0"/>
              <a:t> 실시하고 </a:t>
            </a:r>
            <a:r>
              <a:rPr lang="ko-KR" altLang="en-US" baseline="0" dirty="0" err="1" smtClean="0"/>
              <a:t>호스팅업체로부터</a:t>
            </a:r>
            <a:r>
              <a:rPr lang="ko-KR" altLang="en-US" baseline="0" dirty="0" smtClean="0"/>
              <a:t> 가상서버를 대여하여 데이터베이스에 저장하였습니다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그리고 저장한 데이터를 </a:t>
            </a:r>
            <a:r>
              <a:rPr lang="ko-KR" altLang="en-US" baseline="0" dirty="0" err="1" smtClean="0"/>
              <a:t>반응형웹을</a:t>
            </a:r>
            <a:r>
              <a:rPr lang="ko-KR" altLang="en-US" baseline="0" dirty="0" smtClean="0"/>
              <a:t> 통해 시각화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14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빅데이터</a:t>
            </a:r>
            <a:r>
              <a:rPr lang="ko-KR" altLang="en-US" dirty="0" smtClean="0"/>
              <a:t> 시대의 도래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기술의 발전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버려질 수도 있는 많은 데이터가 수집 가능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이러한 대용량의 데이터를 처리할 수 있는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처리 도구와 플랫폼이 발전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정보기술 기반의 데이터가 폭증하여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시대 도래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새로운 아이디어나 사업 아이템 도출을 위한 </a:t>
            </a:r>
            <a:r>
              <a:rPr lang="ko-KR" altLang="en-US" dirty="0" err="1" smtClean="0"/>
              <a:t>빅데이터의</a:t>
            </a:r>
            <a:r>
              <a:rPr lang="ko-KR" altLang="en-US" dirty="0" smtClean="0"/>
              <a:t> 활용이 중요해짐</a:t>
            </a:r>
          </a:p>
          <a:p>
            <a:r>
              <a:rPr lang="en-US" altLang="ko-KR" dirty="0" smtClean="0"/>
              <a:t>- SNS </a:t>
            </a:r>
            <a:r>
              <a:rPr lang="ko-KR" altLang="en-US" dirty="0" smtClean="0"/>
              <a:t>기반의 데이터를 분석을 통한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활용 및 가치 창출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우리는 </a:t>
            </a:r>
            <a:r>
              <a:rPr lang="ko-KR" altLang="en-US" dirty="0" err="1" smtClean="0"/>
              <a:t>그중에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완전 분산으로 처리하겠다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110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4AA11-04BB-45EA-A39D-04E7F41AE11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703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248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4AA11-04BB-45EA-A39D-04E7F41AE11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099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정보기술의 발전으로 정보 데이터가 폭증하여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시대 도래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빅데이터를</a:t>
            </a:r>
            <a:r>
              <a:rPr lang="ko-KR" altLang="en-US" dirty="0" smtClean="0"/>
              <a:t> 처리할 수 있는 도구와 플랫폼이 발전하였음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버려지거나 쓰이지 않는 </a:t>
            </a:r>
            <a:r>
              <a:rPr lang="ko-KR" altLang="en-US" dirty="0" err="1" smtClean="0"/>
              <a:t>빅데이터들을</a:t>
            </a:r>
            <a:r>
              <a:rPr lang="ko-KR" altLang="en-US" dirty="0" smtClean="0"/>
              <a:t> 분석하여 </a:t>
            </a:r>
            <a:r>
              <a:rPr lang="ko-KR" altLang="en-US" dirty="0" err="1" smtClean="0"/>
              <a:t>의미있는</a:t>
            </a:r>
            <a:r>
              <a:rPr lang="ko-KR" altLang="en-US" dirty="0" smtClean="0"/>
              <a:t> 데이터로 가치 창출이 필요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62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정보기술의 발전으로 정보 데이터가 폭증하여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시대 도래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빅데이터를</a:t>
            </a:r>
            <a:r>
              <a:rPr lang="ko-KR" altLang="en-US" dirty="0" smtClean="0"/>
              <a:t> 처리할 수 있는 도구와 플랫폼이 발전하였음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버려지거나 쓰이지 않는 </a:t>
            </a:r>
            <a:r>
              <a:rPr lang="ko-KR" altLang="en-US" dirty="0" err="1" smtClean="0"/>
              <a:t>빅데이터들을</a:t>
            </a:r>
            <a:r>
              <a:rPr lang="ko-KR" altLang="en-US" dirty="0" smtClean="0"/>
              <a:t> 분석하여 </a:t>
            </a:r>
            <a:r>
              <a:rPr lang="ko-KR" altLang="en-US" dirty="0" err="1" smtClean="0"/>
              <a:t>의미있는</a:t>
            </a:r>
            <a:r>
              <a:rPr lang="ko-KR" altLang="en-US" dirty="0" smtClean="0"/>
              <a:t> 데이터로 가치 창출이 필요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717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시장규모의 성장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79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빅데이터</a:t>
            </a:r>
            <a:r>
              <a:rPr lang="ko-KR" altLang="en-US" dirty="0" smtClean="0"/>
              <a:t> 시대의 도래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기술의 발전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버려질 수도 있는 많은 데이터가 수집 가능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이러한 대용량의 데이터를 처리할 수 있는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처리 도구와 플랫폼이 발전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정보기술 기반의 데이터가 폭증하여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시대 도래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새로운 아이디어나 사업 아이템 도출을 위한 </a:t>
            </a:r>
            <a:r>
              <a:rPr lang="ko-KR" altLang="en-US" dirty="0" err="1" smtClean="0"/>
              <a:t>빅데이터의</a:t>
            </a:r>
            <a:r>
              <a:rPr lang="ko-KR" altLang="en-US" dirty="0" smtClean="0"/>
              <a:t> 활용이 중요해짐</a:t>
            </a:r>
          </a:p>
          <a:p>
            <a:r>
              <a:rPr lang="en-US" altLang="ko-KR" dirty="0" smtClean="0"/>
              <a:t>- SNS </a:t>
            </a:r>
            <a:r>
              <a:rPr lang="ko-KR" altLang="en-US" dirty="0" smtClean="0"/>
              <a:t>기반의 데이터를 분석을 통한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활용 및 가치 창출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우리는 </a:t>
            </a:r>
            <a:r>
              <a:rPr lang="ko-KR" altLang="en-US" dirty="0" err="1" smtClean="0"/>
              <a:t>그중에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완전 분산으로 처리하겠다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18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상의 데이터를 수집하기 </a:t>
            </a:r>
            <a:r>
              <a:rPr lang="ko-KR" altLang="en-US" smtClean="0"/>
              <a:t>위해 웹 크롤러를</a:t>
            </a:r>
            <a:r>
              <a:rPr lang="ko-KR" altLang="en-US" dirty="0" smtClean="0"/>
              <a:t> 개발하여 텍스트 데이터를 </a:t>
            </a:r>
            <a:r>
              <a:rPr lang="ko-KR" altLang="en-US" dirty="0" err="1" smtClean="0"/>
              <a:t>파싱했습니다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</a:t>
            </a:r>
            <a:r>
              <a:rPr lang="ko-KR" altLang="en-US" baseline="0" dirty="0" smtClean="0"/>
              <a:t> 사진은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상의 데이터의 글 제목과 글 내용만 추출하여 텍스트파일에 저장하는 과정입니다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73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마우스에 있는 </a:t>
            </a:r>
            <a:r>
              <a:rPr lang="en-US" altLang="ko-KR" dirty="0" smtClean="0"/>
              <a:t>PC 4</a:t>
            </a:r>
            <a:r>
              <a:rPr lang="ko-KR" altLang="en-US" dirty="0" smtClean="0"/>
              <a:t>대를 제공받아 </a:t>
            </a:r>
            <a:r>
              <a:rPr lang="ko-KR" altLang="en-US" dirty="0" err="1" smtClean="0"/>
              <a:t>하둡기반의</a:t>
            </a:r>
            <a:r>
              <a:rPr lang="ko-KR" altLang="en-US" dirty="0" smtClean="0"/>
              <a:t> 완전분산모드 </a:t>
            </a:r>
            <a:r>
              <a:rPr lang="ko-KR" altLang="en-US" dirty="0" err="1" smtClean="0"/>
              <a:t>클러스팅</a:t>
            </a:r>
            <a:r>
              <a:rPr lang="ko-KR" altLang="en-US" dirty="0" smtClean="0"/>
              <a:t> 환경을 구축했습니다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0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맵리듀스</a:t>
            </a:r>
            <a:r>
              <a:rPr lang="ko-KR" altLang="en-US" baseline="0" dirty="0" smtClean="0"/>
              <a:t> 알고리즘을 통해 처리된 데이터는 의미가 뚜렷하지 않아 형태소 분석기를 이용해 텍스트데이터를 정제하고 빈도수에 따라 정렬했습니다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61D84-2412-4DE4-88E6-542CC4453CC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6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28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05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3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9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4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72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9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5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6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5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8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D26B6-EA90-4D92-99AF-342E9204AA0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9BE51-5E5D-4681-B60F-0FBD072A1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63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넛 4"/>
          <p:cNvSpPr/>
          <p:nvPr/>
        </p:nvSpPr>
        <p:spPr>
          <a:xfrm>
            <a:off x="4943872" y="2296776"/>
            <a:ext cx="2273180" cy="2273180"/>
          </a:xfrm>
          <a:prstGeom prst="donut">
            <a:avLst>
              <a:gd name="adj" fmla="val 1064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도넛 5"/>
          <p:cNvSpPr/>
          <p:nvPr/>
        </p:nvSpPr>
        <p:spPr>
          <a:xfrm>
            <a:off x="4943872" y="2296776"/>
            <a:ext cx="2273180" cy="2273180"/>
          </a:xfrm>
          <a:prstGeom prst="donut">
            <a:avLst>
              <a:gd name="adj" fmla="val 118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도넛 6"/>
          <p:cNvSpPr/>
          <p:nvPr/>
        </p:nvSpPr>
        <p:spPr>
          <a:xfrm>
            <a:off x="4943872" y="2296776"/>
            <a:ext cx="2273180" cy="2273180"/>
          </a:xfrm>
          <a:prstGeom prst="donut">
            <a:avLst>
              <a:gd name="adj" fmla="val 143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도넛 7"/>
          <p:cNvSpPr/>
          <p:nvPr/>
        </p:nvSpPr>
        <p:spPr>
          <a:xfrm>
            <a:off x="4943872" y="2296776"/>
            <a:ext cx="2273180" cy="2273180"/>
          </a:xfrm>
          <a:prstGeom prst="donut">
            <a:avLst>
              <a:gd name="adj" fmla="val 752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도넛 8"/>
          <p:cNvSpPr/>
          <p:nvPr/>
        </p:nvSpPr>
        <p:spPr>
          <a:xfrm>
            <a:off x="4943872" y="2296776"/>
            <a:ext cx="2273180" cy="2273180"/>
          </a:xfrm>
          <a:prstGeom prst="donut">
            <a:avLst>
              <a:gd name="adj" fmla="val 287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Picture 5" descr="C:\Documents and Settings\Administrator\바탕 화면\knu_mark\무제-1.png"/>
          <p:cNvPicPr preferRelativeResize="0">
            <a:picLocks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8914" y="2296776"/>
            <a:ext cx="2272388" cy="2284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396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1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20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2" dur="9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9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1" dur="7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0800000">
                                      <p:cBhvr>
                                        <p:cTn id="3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5400000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9" dur="3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5400000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3" dur="4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0800000">
                                      <p:cBhvr>
                                        <p:cTn id="6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62" dur="6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21600000">
                                      <p:cBhvr>
                                        <p:cTn id="69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71" dur="800" fill="hold"/>
                                        <p:tgtEl>
                                          <p:spTgt spid="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0800000">
                                      <p:cBhvr>
                                        <p:cTn id="78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0800000">
                                      <p:cBhvr>
                                        <p:cTn id="87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9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3" presetClass="entr" presetSubtype="3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3" presetClass="exit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3" presetClass="exit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xit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xit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xit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3688" y="0"/>
            <a:ext cx="3095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2280288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5175" y="9754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주요 기능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0969" y="706527"/>
            <a:ext cx="93950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err="1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하둡</a:t>
            </a:r>
            <a:r>
              <a:rPr lang="ko-KR" altLang="en-US" sz="2200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완전분산모드</a:t>
            </a:r>
            <a:r>
              <a:rPr lang="ko-KR" altLang="en-US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이용한 대용량의 </a:t>
            </a:r>
            <a:r>
              <a:rPr lang="ko-KR" altLang="en-US" sz="2200" dirty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분산 </a:t>
            </a:r>
            <a:r>
              <a:rPr lang="ko-KR" altLang="en-US" sz="2200" dirty="0" smtClean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</a:t>
            </a:r>
            <a:r>
              <a:rPr lang="ko-KR" altLang="en-US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</a:t>
            </a:r>
            <a:r>
              <a:rPr lang="ko-KR" altLang="en-US" sz="2200" dirty="0" err="1" smtClean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맵리듀스</a:t>
            </a:r>
            <a:endParaRPr lang="en-US" altLang="ko-KR" sz="2200" dirty="0">
              <a:solidFill>
                <a:srgbClr val="C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00" y="1519200"/>
            <a:ext cx="9025200" cy="478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54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6783" y="-238602"/>
            <a:ext cx="0" cy="709660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2280288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5175" y="9754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주요 기능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0970" y="706527"/>
            <a:ext cx="8986982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형태소 분석기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sz="2200" dirty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텍스트 데이터 정제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및 </a:t>
            </a:r>
            <a:r>
              <a:rPr lang="ko-KR" altLang="en-US" sz="2200" dirty="0" smtClean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정렬</a:t>
            </a:r>
            <a:endParaRPr lang="en-US" altLang="ko-KR" sz="2200" dirty="0">
              <a:solidFill>
                <a:srgbClr val="C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00" y="1519200"/>
            <a:ext cx="9025200" cy="478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4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3688" y="-477"/>
            <a:ext cx="0" cy="6858477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2280288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5175" y="9754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주요 기능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0970" y="706527"/>
            <a:ext cx="89869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Spring </a:t>
            </a:r>
            <a:r>
              <a:rPr lang="ko-KR" altLang="en-US" sz="2200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프레임워크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이용한 </a:t>
            </a:r>
            <a:r>
              <a:rPr lang="ko-KR" altLang="en-US" sz="2200" dirty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웹 서버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구축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00" y="1519200"/>
            <a:ext cx="9025200" cy="478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8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3688" y="0"/>
            <a:ext cx="3095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2280288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5175" y="9754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주요 기능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0970" y="706527"/>
            <a:ext cx="8986982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err="1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관계형</a:t>
            </a:r>
            <a:r>
              <a:rPr lang="ko-KR" altLang="en-US" sz="2200" dirty="0" smtClean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데이터베이스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 정제된 </a:t>
            </a:r>
            <a:r>
              <a:rPr lang="ko-KR" altLang="en-US" sz="2200" dirty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텍스트 데이터 </a:t>
            </a:r>
            <a:r>
              <a:rPr lang="ko-KR" altLang="en-US" sz="2200" dirty="0" smtClean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적재</a:t>
            </a:r>
            <a:endParaRPr lang="en-US" altLang="ko-KR" sz="2200" dirty="0" smtClean="0">
              <a:solidFill>
                <a:srgbClr val="C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00" y="1519200"/>
            <a:ext cx="9025200" cy="478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822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3688" y="0"/>
            <a:ext cx="3095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2280288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5175" y="97546"/>
            <a:ext cx="60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주요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기능 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–  http://codedraw2.cafe24.com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0970" y="706527"/>
            <a:ext cx="89869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err="1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반응형</a:t>
            </a:r>
            <a:r>
              <a:rPr lang="ko-KR" altLang="en-US" sz="2200" dirty="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웹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통한 </a:t>
            </a:r>
            <a:r>
              <a:rPr lang="ko-KR" altLang="en-US" sz="2200" dirty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워드 </a:t>
            </a:r>
            <a:r>
              <a:rPr lang="ko-KR" altLang="en-US" sz="2200" dirty="0" err="1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클라우드</a:t>
            </a:r>
            <a:r>
              <a:rPr lang="en-US" altLang="ko-KR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</a:t>
            </a:r>
            <a:r>
              <a:rPr lang="ko-KR" altLang="en-US" sz="2200" dirty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시각화</a:t>
            </a:r>
            <a:r>
              <a:rPr lang="ko-KR" altLang="en-US" sz="2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제공</a:t>
            </a:r>
            <a:endParaRPr lang="en-US" altLang="ko-KR" sz="2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00" y="1519200"/>
            <a:ext cx="9025200" cy="478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15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368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2773312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15175" y="97546"/>
            <a:ext cx="3182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기대 효과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0970" y="706527"/>
            <a:ext cx="89869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사용자 측면 </a:t>
            </a:r>
            <a:r>
              <a:rPr lang="en-US" altLang="ko-KR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정부 및 민간인</a:t>
            </a:r>
            <a:endParaRPr lang="en-US" altLang="ko-KR" sz="2200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91350" y="5321712"/>
            <a:ext cx="8555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정부는 </a:t>
            </a:r>
            <a:r>
              <a:rPr lang="ko-KR" altLang="en-US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정책 수립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전 </a:t>
            </a:r>
            <a:r>
              <a:rPr lang="en-US" altLang="ko-KR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SNS </a:t>
            </a:r>
            <a:r>
              <a:rPr lang="ko-KR" altLang="en-US" dirty="0" err="1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빅데이터</a:t>
            </a:r>
            <a:r>
              <a:rPr lang="ko-KR" altLang="en-US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분석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통해 국민들의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반응 파악</a:t>
            </a:r>
            <a:endParaRPr lang="en-US" altLang="ko-KR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공공데이터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개방하여 </a:t>
            </a:r>
            <a:r>
              <a:rPr lang="ko-KR" altLang="en-US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민간 사업자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들과의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협업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및 새로운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가치 창출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48" y="1572737"/>
            <a:ext cx="5067990" cy="3548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86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368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2773312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15175" y="97546"/>
            <a:ext cx="3182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기대 효과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0970" y="706527"/>
            <a:ext cx="89869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사용자 측면 </a:t>
            </a:r>
            <a:r>
              <a:rPr lang="en-US" altLang="ko-KR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기업</a:t>
            </a:r>
            <a:endParaRPr lang="en-US" altLang="ko-KR" sz="2200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48" y="1572737"/>
            <a:ext cx="5067990" cy="3548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2339851" y="5311552"/>
            <a:ext cx="8555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 내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외부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다양한 데이터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분배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하여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의사결정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활용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자사의 </a:t>
            </a:r>
            <a:r>
              <a:rPr lang="ko-KR" altLang="en-US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제품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이나 </a:t>
            </a:r>
            <a:r>
              <a:rPr lang="ko-KR" altLang="en-US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대한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평판 분석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전사적 마케팅 전략 수립</a:t>
            </a:r>
            <a:endParaRPr lang="en-US" altLang="ko-KR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06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368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2773312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15175" y="97546"/>
            <a:ext cx="3182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기대 효과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0970" y="706527"/>
            <a:ext cx="8986982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활용 방안</a:t>
            </a:r>
            <a:endParaRPr lang="en-US" altLang="ko-KR" sz="2200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23" y="1371564"/>
            <a:ext cx="9284452" cy="441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345232" y="5781864"/>
            <a:ext cx="855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정부의 </a:t>
            </a:r>
            <a:r>
              <a:rPr lang="ko-KR" altLang="en-US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공공 데이터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SNS </a:t>
            </a:r>
            <a:r>
              <a:rPr lang="ko-KR" altLang="en-US" dirty="0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연계하여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범죄 예방 솔루션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개발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6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368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2773312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15175" y="97546"/>
            <a:ext cx="3182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기대 효과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9455" y="670677"/>
            <a:ext cx="8986982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범죄 예방 솔루션</a:t>
            </a:r>
            <a:endParaRPr lang="en-US" altLang="ko-KR" sz="2200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974" y="1549050"/>
            <a:ext cx="2779827" cy="27708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86" y="1350691"/>
            <a:ext cx="3271438" cy="28634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60" y="1697221"/>
            <a:ext cx="2448227" cy="24262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07" y="2332407"/>
            <a:ext cx="876076" cy="8760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68" y="2343783"/>
            <a:ext cx="876076" cy="8760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30601" y="3321420"/>
            <a:ext cx="129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Linked DATA</a:t>
            </a:r>
            <a:endParaRPr lang="ko-KR" altLang="en-US" sz="1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83903" y="3327200"/>
            <a:ext cx="129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Linked DATA</a:t>
            </a:r>
            <a:endParaRPr lang="ko-KR" altLang="en-US" sz="1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18752" y="4861826"/>
            <a:ext cx="9697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목표 고객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1)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경찰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업무 협약을 통하여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순찰 경로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예상 범죄 지역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등을 웹을 통하여 제공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목표 고객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2)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민간인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우발 범죄 장소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시간대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등에 대한 정보를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모바일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앱을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통하여 제공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80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6783" y="-238602"/>
            <a:ext cx="0" cy="709660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34997" y="3259317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968" y="1527586"/>
            <a:ext cx="10097079" cy="40663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5175" y="97546"/>
            <a:ext cx="3182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개발 환경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8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50243" y="2709397"/>
            <a:ext cx="5856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2016</a:t>
            </a:r>
            <a:r>
              <a:rPr lang="ko-KR" altLang="en-US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년도 전반기 </a:t>
            </a:r>
            <a:r>
              <a:rPr lang="ko-KR" altLang="en-US" sz="40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학술제</a:t>
            </a:r>
            <a:endParaRPr lang="en-US" altLang="ko-KR" sz="4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079" y="3282380"/>
            <a:ext cx="4775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하둡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기반의 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SNS </a:t>
            </a:r>
            <a:r>
              <a:rPr lang="ko-KR" altLang="en-US" sz="14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크롤링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및 </a:t>
            </a:r>
            <a:r>
              <a:rPr lang="ko-KR" altLang="en-US" sz="14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빅데이터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 분석 시스템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3257" y="5637113"/>
            <a:ext cx="3263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201001244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컴퓨터공학과 계상우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201050049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컴퓨터공학과 신광원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201101275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컴퓨터공학과 임준혁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201001138      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경영학과 양동욱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0243" y="2511141"/>
            <a:ext cx="3546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latin typeface="휴먼엑스포" pitchFamily="18" charset="-127"/>
                <a:ea typeface="휴먼엑스포" pitchFamily="18" charset="-127"/>
              </a:rPr>
              <a:t>CodeDraw</a:t>
            </a:r>
            <a:endParaRPr lang="ko-KR" altLang="en-US" sz="1500" dirty="0">
              <a:latin typeface="휴먼엑스포" pitchFamily="18" charset="-127"/>
              <a:ea typeface="휴먼엑스포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9693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6783" y="-238602"/>
            <a:ext cx="0" cy="709660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3743889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715358"/>
              </p:ext>
            </p:extLst>
          </p:nvPr>
        </p:nvGraphicFramePr>
        <p:xfrm>
          <a:off x="1820041" y="1104790"/>
          <a:ext cx="9630036" cy="5182969"/>
        </p:xfrm>
        <a:graphic>
          <a:graphicData uri="http://schemas.openxmlformats.org/drawingml/2006/table">
            <a:tbl>
              <a:tblPr/>
              <a:tblGrid>
                <a:gridCol w="960192"/>
                <a:gridCol w="1319784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  <a:gridCol w="367503"/>
              </a:tblGrid>
              <a:tr h="2562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개발 일정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2755" marR="82755" marT="41377" marB="4137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2755" marR="82755" marT="41377" marB="4137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82755" marR="82755" marT="41377" marB="4137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ko-KR" altLang="en-US" sz="13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513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분산컴퓨팅 환경 구축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추</a:t>
                      </a:r>
                      <a:endParaRPr lang="en-US" altLang="ko-KR" sz="18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후</a:t>
                      </a:r>
                      <a:endParaRPr lang="en-US" altLang="ko-KR" sz="18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</a:t>
                      </a:r>
                      <a:endParaRPr lang="en-US" altLang="ko-KR" sz="18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발</a:t>
                      </a:r>
                      <a:endParaRPr lang="en-US" altLang="ko-KR" sz="18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8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</a:t>
                      </a:r>
                      <a:endParaRPr lang="en-US" altLang="ko-KR" sz="18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0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하둡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구축 및 설정</a:t>
                      </a: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269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SNS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크롤러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개발</a:t>
                      </a: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00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SNS</a:t>
                      </a:r>
                      <a:r>
                        <a:rPr lang="en-US" altLang="ko-KR" sz="14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400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크롤링</a:t>
                      </a:r>
                      <a:endParaRPr lang="ko-KR" altLang="en-US" sz="14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26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빅데이터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분산처리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3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형태소 분석 및 </a:t>
                      </a:r>
                      <a:endParaRPr lang="en-US" altLang="ko-KR" sz="14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정제</a:t>
                      </a: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74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서버 및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DB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구축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2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웹 사이트 개발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4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4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4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4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4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테스트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0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공공기관 데이터 연계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0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범죄 예방 솔루션 개발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7F5"/>
                    </a:solidFill>
                  </a:tcPr>
                </a:tc>
              </a:tr>
              <a:tr h="3450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최종 테스트 및 디버깅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51829" marR="51829" marT="25914" marB="25914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15175" y="97546"/>
            <a:ext cx="3182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개발 일정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81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50243" y="2841477"/>
            <a:ext cx="5856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질문과 답변</a:t>
            </a:r>
            <a:endParaRPr lang="en-US" altLang="ko-KR" sz="6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2049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0243" y="2841477"/>
            <a:ext cx="5856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감사합니다</a:t>
            </a:r>
            <a:r>
              <a:rPr lang="en-US" altLang="ko-KR" sz="6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itchFamily="18" charset="-127"/>
                <a:ea typeface="휴먼엑스포" pitchFamily="18" charset="-127"/>
              </a:rPr>
              <a:t>.</a:t>
            </a:r>
            <a:endParaRPr lang="en-US" altLang="ko-KR" sz="6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휴먼엑스포" pitchFamily="18" charset="-127"/>
              <a:ea typeface="휴먼엑스포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9743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8223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/>
              </a:rPr>
              <a:t>CONTENTS</a:t>
            </a:r>
            <a:endParaRPr lang="en-US" altLang="ko-KR" sz="47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6707020"/>
            <a:ext cx="12191999" cy="20097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Kangnam</a:t>
            </a:r>
            <a:r>
              <a:rPr lang="en-US" altLang="ko-KR" sz="8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 University</a:t>
            </a:r>
            <a:endParaRPr lang="en-US" altLang="ko-KR" sz="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" y="-27385"/>
            <a:ext cx="12192000" cy="20097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4652891" y="2190939"/>
            <a:ext cx="586" cy="262600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215840" y="2023110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5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itchFamily="18" charset="-127"/>
                <a:ea typeface="휴먼엑스포" pitchFamily="18" charset="-127"/>
              </a:rPr>
              <a:t>개요</a:t>
            </a:r>
            <a:endParaRPr lang="en-US" altLang="ko-KR" sz="155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5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itchFamily="18" charset="-127"/>
                <a:ea typeface="휴먼엑스포" pitchFamily="18" charset="-127"/>
              </a:rPr>
              <a:t>배경 및 필요성</a:t>
            </a:r>
            <a:endParaRPr lang="en-US" altLang="ko-KR" sz="155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5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itchFamily="18" charset="-127"/>
                <a:ea typeface="휴먼엑스포" pitchFamily="18" charset="-127"/>
              </a:rPr>
              <a:t>개발 목표</a:t>
            </a:r>
            <a:endParaRPr lang="en-US" altLang="ko-KR" sz="155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5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itchFamily="18" charset="-127"/>
                <a:ea typeface="휴먼엑스포" pitchFamily="18" charset="-127"/>
              </a:rPr>
              <a:t>주요기능</a:t>
            </a:r>
            <a:endParaRPr lang="en-US" altLang="ko-KR" sz="155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5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itchFamily="18" charset="-127"/>
                <a:ea typeface="휴먼엑스포" pitchFamily="18" charset="-127"/>
              </a:rPr>
              <a:t>기대 효과</a:t>
            </a:r>
            <a:endParaRPr lang="en-US" altLang="ko-KR" sz="155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5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itchFamily="18" charset="-127"/>
                <a:ea typeface="휴먼엑스포" pitchFamily="18" charset="-127"/>
              </a:rPr>
              <a:t>개발 환경</a:t>
            </a:r>
            <a:endParaRPr lang="en-US" altLang="ko-KR" sz="155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5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itchFamily="18" charset="-127"/>
                <a:ea typeface="휴먼엑스포" pitchFamily="18" charset="-127"/>
              </a:rPr>
              <a:t>개발 일정</a:t>
            </a:r>
            <a:endParaRPr lang="en-US" altLang="ko-KR" sz="155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휴먼엑스포" pitchFamily="18" charset="-127"/>
              <a:ea typeface="휴먼엑스포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5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itchFamily="18" charset="-127"/>
                <a:ea typeface="휴먼엑스포" pitchFamily="18" charset="-127"/>
              </a:rPr>
              <a:t>질문과 </a:t>
            </a:r>
            <a:r>
              <a:rPr lang="ko-KR" altLang="en-US" sz="155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itchFamily="18" charset="-127"/>
                <a:ea typeface="휴먼엑스포" pitchFamily="18" charset="-127"/>
              </a:rPr>
              <a:t>답변</a:t>
            </a:r>
            <a:endParaRPr lang="en-US" altLang="ko-KR" sz="155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29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3688" y="-18469"/>
            <a:ext cx="0" cy="6876469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15175" y="9754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개요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5080" y="817390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5" y="1663894"/>
            <a:ext cx="5679365" cy="35117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83446" y="5439407"/>
            <a:ext cx="6678796" cy="54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하둡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클러스터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기반의 </a:t>
            </a:r>
            <a:r>
              <a:rPr lang="ko-KR" altLang="en-US" dirty="0" err="1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빅데이터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분산 처리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분석</a:t>
            </a:r>
            <a:endParaRPr lang="ko-KR" altLang="en-US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0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6783" y="-238602"/>
            <a:ext cx="0" cy="709660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1301244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27" y="1284937"/>
            <a:ext cx="5135642" cy="40261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5175" y="9754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배경 및 필요성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83446" y="5439407"/>
            <a:ext cx="6874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 발전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따라 일상생활에서 발생하는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양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폭증</a:t>
            </a:r>
            <a:endParaRPr lang="ko-KR" altLang="en-US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6783" y="-238602"/>
            <a:ext cx="0" cy="709660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1305241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05817" y="1232860"/>
            <a:ext cx="8445036" cy="3657603"/>
            <a:chOff x="2423592" y="1197507"/>
            <a:chExt cx="9663930" cy="436970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46" b="8526"/>
            <a:stretch/>
          </p:blipFill>
          <p:spPr>
            <a:xfrm>
              <a:off x="2423592" y="1197507"/>
              <a:ext cx="3914568" cy="436970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0085" y="1791299"/>
              <a:ext cx="5197437" cy="377591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2109460" y="5068216"/>
            <a:ext cx="8552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개인의 데이터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하고 이를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처리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및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할 수 있는 도구 및 플랫폼의 등장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빅데이터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분석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통한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 아이디어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도출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및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맞춤화 된 마케팅 전략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수립 가능</a:t>
            </a:r>
            <a:endParaRPr lang="ko-KR" altLang="en-US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5175" y="9754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배경 및 필요성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8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6783" y="-238602"/>
            <a:ext cx="0" cy="709660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1305510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45" y="1517832"/>
            <a:ext cx="6589412" cy="43075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96211" y="5987284"/>
            <a:ext cx="49359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▲ 국내 </a:t>
            </a:r>
            <a:r>
              <a:rPr lang="ko-KR" altLang="en-US" sz="13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빅데이터</a:t>
            </a:r>
            <a:r>
              <a:rPr lang="ko-KR" altLang="en-US" sz="1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시장규모 전망</a:t>
            </a:r>
            <a:r>
              <a:rPr lang="en-US" altLang="ko-KR" sz="1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한국과학기술정보연구원 발췌</a:t>
            </a:r>
            <a:r>
              <a:rPr lang="en-US" altLang="ko-KR" sz="13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5175" y="9754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배경 및 필요성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61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6783" y="-238602"/>
            <a:ext cx="0" cy="709660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1791643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13110" y="1791643"/>
            <a:ext cx="784711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SNS </a:t>
            </a:r>
            <a:r>
              <a:rPr lang="ko-KR" altLang="en-US" sz="2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2200" dirty="0" err="1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크롤링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기술 개발</a:t>
            </a:r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하둡</a:t>
            </a:r>
            <a:r>
              <a:rPr lang="en-US" altLang="ko-KR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기반의 </a:t>
            </a:r>
            <a:r>
              <a:rPr lang="ko-KR" altLang="en-US" sz="2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데이터분산처리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ko-KR" altLang="en-US" sz="2200" dirty="0" err="1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맵리듀스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구현</a:t>
            </a:r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원문 데이터의 </a:t>
            </a:r>
            <a:r>
              <a:rPr lang="ko-KR" altLang="en-US" sz="2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형태소 분석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ko-KR" altLang="en-US" sz="2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정제</a:t>
            </a:r>
            <a:endParaRPr lang="en-US" altLang="ko-KR" sz="22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Spring 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프레임워크 </a:t>
            </a:r>
            <a:r>
              <a:rPr lang="ko-KR" altLang="en-US" sz="2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서버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구축</a:t>
            </a: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시각화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제공하는 </a:t>
            </a:r>
            <a:r>
              <a:rPr lang="ko-KR" altLang="en-US" sz="2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클라이언트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개발</a:t>
            </a:r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5175" y="9754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개발 목표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0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1053688" y="0"/>
            <a:ext cx="3095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1042926" y="548680"/>
            <a:ext cx="11149074" cy="101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5080" y="2280288"/>
            <a:ext cx="834325" cy="424644"/>
            <a:chOff x="334261" y="877265"/>
            <a:chExt cx="834325" cy="424644"/>
          </a:xfrm>
        </p:grpSpPr>
        <p:sp>
          <p:nvSpPr>
            <p:cNvPr id="21" name="직사각형 20"/>
            <p:cNvSpPr/>
            <p:nvPr/>
          </p:nvSpPr>
          <p:spPr>
            <a:xfrm>
              <a:off x="334261" y="877265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1046298" y="1207338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562" y="805130"/>
            <a:ext cx="541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01</a:t>
            </a:r>
          </a:p>
          <a:p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02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</a:p>
          <a:p>
            <a:endParaRPr lang="en-US" altLang="ko-KR" sz="16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</a:p>
        </p:txBody>
      </p:sp>
      <p:pic>
        <p:nvPicPr>
          <p:cNvPr id="30" name="그림 29" descr="학교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574" y="107588"/>
            <a:ext cx="1244883" cy="360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0970" y="706527"/>
            <a:ext cx="89869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smtClean="0">
                <a:solidFill>
                  <a:schemeClr val="accent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2200" dirty="0" err="1" smtClean="0">
                <a:solidFill>
                  <a:schemeClr val="accent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크롤러</a:t>
            </a:r>
            <a:r>
              <a:rPr lang="ko-KR" altLang="en-US" sz="22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</a:t>
            </a:r>
            <a:r>
              <a:rPr lang="ko-KR" altLang="en-US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통한 </a:t>
            </a:r>
            <a:r>
              <a:rPr lang="en-US" altLang="ko-KR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SNS </a:t>
            </a:r>
            <a:r>
              <a:rPr lang="ko-KR" altLang="en-US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상의 </a:t>
            </a:r>
            <a:r>
              <a:rPr lang="ko-KR" altLang="en-US" sz="2200" dirty="0" smtClean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텍스트 데이터</a:t>
            </a:r>
            <a:r>
              <a:rPr lang="ko-KR" altLang="en-US" sz="2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</a:t>
            </a:r>
            <a:r>
              <a:rPr lang="ko-KR" altLang="en-US" sz="22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파싱</a:t>
            </a:r>
            <a:endParaRPr lang="en-US" altLang="ko-KR" sz="22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5175" y="9754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주요 기능</a:t>
            </a:r>
            <a:endParaRPr lang="en-US" altLang="ko-KR" sz="20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49" y="1519274"/>
            <a:ext cx="9023963" cy="47862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2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987</Words>
  <Application>Microsoft Office PowerPoint</Application>
  <PresentationFormat>와이드스크린</PresentationFormat>
  <Paragraphs>398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HY견고딕</vt:lpstr>
      <vt:lpstr>HY헤드라인M</vt:lpstr>
      <vt:lpstr>Yoon 윤고딕 520_TT</vt:lpstr>
      <vt:lpstr>굴림</vt:lpstr>
      <vt:lpstr>굴림체</vt:lpstr>
      <vt:lpstr>맑은 고딕</vt:lpstr>
      <vt:lpstr>휴먼엑스포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dongwookYang</dc:creator>
  <cp:lastModifiedBy>Microsoft 계정</cp:lastModifiedBy>
  <cp:revision>368</cp:revision>
  <dcterms:created xsi:type="dcterms:W3CDTF">2016-05-10T11:12:34Z</dcterms:created>
  <dcterms:modified xsi:type="dcterms:W3CDTF">2016-05-11T11:37:48Z</dcterms:modified>
</cp:coreProperties>
</file>